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1D7BCE-F1FE-4A1B-BD85-C834871D3B65}">
  <a:tblStyle styleId="{691D7BCE-F1FE-4A1B-BD85-C834871D3B6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5.xml"/><Relationship Id="rId22" Type="http://schemas.openxmlformats.org/officeDocument/2006/relationships/font" Target="fonts/Roboto-italic.fntdata"/><Relationship Id="rId10" Type="http://schemas.openxmlformats.org/officeDocument/2006/relationships/slide" Target="slides/slide4.xml"/><Relationship Id="rId21" Type="http://schemas.openxmlformats.org/officeDocument/2006/relationships/font" Target="fonts/Roboto-bold.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349cdf7c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349cdf7c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349cdf7c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349cdf7c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2e5c70f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2e5c70f0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b7c01196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b7c011963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cb7c01196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cb7c01196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434c8c92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0434c8c92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0349cdf7c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0349cdf7c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349cdf7c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349cdf7c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349cdf7c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349cdf7c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310fd9e3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310fd9e3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349cdf7c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349cdf7c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349cdf7c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349cdf7c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jpg"/><Relationship Id="rId4" Type="http://schemas.openxmlformats.org/officeDocument/2006/relationships/image" Target="../media/image29.png"/><Relationship Id="rId5"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1.png"/><Relationship Id="rId5" Type="http://schemas.openxmlformats.org/officeDocument/2006/relationships/hyperlink" Target="https://www.kaggle.com/stefanoleone992/imdb-extensive-datase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12.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11.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25.png"/><Relationship Id="rId7"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67475" y="188300"/>
            <a:ext cx="8520600" cy="1011600"/>
          </a:xfrm>
          <a:prstGeom prst="rect">
            <a:avLst/>
          </a:prstGeom>
        </p:spPr>
        <p:txBody>
          <a:bodyPr anchorCtr="0" anchor="b" bIns="91425" lIns="91425" spcFirstLastPara="1" rIns="91425" wrap="square" tIns="91425">
            <a:normAutofit/>
          </a:bodyPr>
          <a:lstStyle/>
          <a:p>
            <a:pPr indent="0" lvl="0" marL="0" rtl="0" algn="ctr">
              <a:lnSpc>
                <a:spcPct val="182608"/>
              </a:lnSpc>
              <a:spcBef>
                <a:spcPts val="1400"/>
              </a:spcBef>
              <a:spcAft>
                <a:spcPts val="0"/>
              </a:spcAft>
              <a:buNone/>
            </a:pPr>
            <a:r>
              <a:rPr b="1" lang="en" sz="3450">
                <a:solidFill>
                  <a:srgbClr val="292929"/>
                </a:solidFill>
                <a:highlight>
                  <a:srgbClr val="FFFFFF"/>
                </a:highlight>
              </a:rPr>
              <a:t>Predicting IMDb Movie Ratings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Group 6</a:t>
            </a:r>
            <a:endParaRPr/>
          </a:p>
          <a:p>
            <a:pPr indent="0" lvl="0" marL="0" rtl="0" algn="ctr">
              <a:spcBef>
                <a:spcPts val="0"/>
              </a:spcBef>
              <a:spcAft>
                <a:spcPts val="0"/>
              </a:spcAft>
              <a:buNone/>
            </a:pPr>
            <a:r>
              <a:t/>
            </a:r>
            <a:endParaRPr/>
          </a:p>
        </p:txBody>
      </p:sp>
      <p:pic>
        <p:nvPicPr>
          <p:cNvPr id="56" name="Google Shape;56;p13"/>
          <p:cNvPicPr preferRelativeResize="0"/>
          <p:nvPr/>
        </p:nvPicPr>
        <p:blipFill rotWithShape="1">
          <a:blip r:embed="rId3">
            <a:alphaModFix/>
          </a:blip>
          <a:srcRect b="0" l="0" r="2276" t="5249"/>
          <a:stretch/>
        </p:blipFill>
        <p:spPr>
          <a:xfrm>
            <a:off x="3564100" y="667250"/>
            <a:ext cx="1098176" cy="444900"/>
          </a:xfrm>
          <a:prstGeom prst="rect">
            <a:avLst/>
          </a:prstGeom>
          <a:noFill/>
          <a:ln>
            <a:noFill/>
          </a:ln>
        </p:spPr>
      </p:pic>
      <p:pic>
        <p:nvPicPr>
          <p:cNvPr id="57" name="Google Shape;57;p13"/>
          <p:cNvPicPr preferRelativeResize="0"/>
          <p:nvPr/>
        </p:nvPicPr>
        <p:blipFill>
          <a:blip r:embed="rId4">
            <a:alphaModFix/>
          </a:blip>
          <a:stretch>
            <a:fillRect/>
          </a:stretch>
        </p:blipFill>
        <p:spPr>
          <a:xfrm>
            <a:off x="-44200" y="1467713"/>
            <a:ext cx="9143949" cy="2711826"/>
          </a:xfrm>
          <a:prstGeom prst="rect">
            <a:avLst/>
          </a:prstGeom>
          <a:noFill/>
          <a:ln>
            <a:noFill/>
          </a:ln>
        </p:spPr>
      </p:pic>
      <p:sp>
        <p:nvSpPr>
          <p:cNvPr id="58" name="Google Shape;58;p13"/>
          <p:cNvSpPr txBox="1"/>
          <p:nvPr/>
        </p:nvSpPr>
        <p:spPr>
          <a:xfrm>
            <a:off x="1277125" y="4535125"/>
            <a:ext cx="6798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Group 6: </a:t>
            </a:r>
            <a:r>
              <a:rPr i="1" lang="en">
                <a:solidFill>
                  <a:schemeClr val="dk1"/>
                </a:solidFill>
              </a:rPr>
              <a:t>Adegbenga Ayoola, Grace Le, Michelle Raj, Syed Bari, Wardah Anis</a:t>
            </a:r>
            <a:endParaRPr b="1" i="1" sz="1600"/>
          </a:p>
          <a:p>
            <a:pPr indent="0" lvl="0" marL="0" rtl="0" algn="l">
              <a:spcBef>
                <a:spcPts val="0"/>
              </a:spcBef>
              <a:spcAft>
                <a:spcPts val="0"/>
              </a:spcAft>
              <a:buNone/>
            </a:pPr>
            <a:r>
              <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45818E"/>
                </a:solidFill>
              </a:rPr>
              <a:t>5</a:t>
            </a:r>
            <a:r>
              <a:rPr lang="en">
                <a:solidFill>
                  <a:srgbClr val="45818E"/>
                </a:solidFill>
              </a:rPr>
              <a:t>. Random Forest Regression</a:t>
            </a:r>
            <a:endParaRPr>
              <a:solidFill>
                <a:srgbClr val="45818E"/>
              </a:solidFill>
            </a:endParaRPr>
          </a:p>
          <a:p>
            <a:pPr indent="0" lvl="0" marL="0" rtl="0" algn="l">
              <a:lnSpc>
                <a:spcPct val="115000"/>
              </a:lnSpc>
              <a:spcBef>
                <a:spcPts val="0"/>
              </a:spcBef>
              <a:spcAft>
                <a:spcPts val="1200"/>
              </a:spcAft>
              <a:buClr>
                <a:schemeClr val="dk1"/>
              </a:buClr>
              <a:buSzPct val="61111"/>
              <a:buFont typeface="Arial"/>
              <a:buNone/>
            </a:pPr>
            <a:r>
              <a:t/>
            </a:r>
            <a:endParaRPr sz="1800">
              <a:solidFill>
                <a:schemeClr val="dk2"/>
              </a:solidFill>
            </a:endParaRPr>
          </a:p>
        </p:txBody>
      </p:sp>
      <p:sp>
        <p:nvSpPr>
          <p:cNvPr id="161" name="Google Shape;161;p22"/>
          <p:cNvSpPr txBox="1"/>
          <p:nvPr>
            <p:ph idx="1" type="body"/>
          </p:nvPr>
        </p:nvSpPr>
        <p:spPr>
          <a:xfrm>
            <a:off x="311700" y="1194200"/>
            <a:ext cx="4690800" cy="3374700"/>
          </a:xfrm>
          <a:prstGeom prst="rect">
            <a:avLst/>
          </a:prstGeom>
        </p:spPr>
        <p:txBody>
          <a:bodyPr anchorCtr="0" anchor="t" bIns="91425" lIns="91425" spcFirstLastPara="1" rIns="91425" wrap="square" tIns="91425">
            <a:normAutofit fontScale="25000" lnSpcReduction="20000"/>
          </a:bodyPr>
          <a:lstStyle/>
          <a:p>
            <a:pPr indent="0" lvl="0" marL="0" rtl="0" algn="l">
              <a:lnSpc>
                <a:spcPct val="95000"/>
              </a:lnSpc>
              <a:spcBef>
                <a:spcPts val="0"/>
              </a:spcBef>
              <a:spcAft>
                <a:spcPts val="0"/>
              </a:spcAft>
              <a:buClr>
                <a:schemeClr val="dk1"/>
              </a:buClr>
              <a:buSzPts val="172"/>
              <a:buFont typeface="Arial"/>
              <a:buNone/>
            </a:pPr>
            <a:r>
              <a:t/>
            </a:r>
            <a:endParaRPr sz="4318">
              <a:solidFill>
                <a:srgbClr val="555555"/>
              </a:solidFill>
            </a:endParaRPr>
          </a:p>
          <a:p>
            <a:pPr indent="0" lvl="0" marL="0" rtl="0" algn="l">
              <a:lnSpc>
                <a:spcPct val="95000"/>
              </a:lnSpc>
              <a:spcBef>
                <a:spcPts val="1200"/>
              </a:spcBef>
              <a:spcAft>
                <a:spcPts val="0"/>
              </a:spcAft>
              <a:buClr>
                <a:schemeClr val="dk1"/>
              </a:buClr>
              <a:buSzPts val="172"/>
              <a:buFont typeface="Arial"/>
              <a:buNone/>
            </a:pPr>
            <a:r>
              <a:t/>
            </a:r>
            <a:endParaRPr sz="4318">
              <a:solidFill>
                <a:srgbClr val="555555"/>
              </a:solidFill>
            </a:endParaRPr>
          </a:p>
          <a:p>
            <a:pPr indent="0" lvl="0" marL="0" rtl="0" algn="l">
              <a:lnSpc>
                <a:spcPct val="95000"/>
              </a:lnSpc>
              <a:spcBef>
                <a:spcPts val="0"/>
              </a:spcBef>
              <a:spcAft>
                <a:spcPts val="0"/>
              </a:spcAft>
              <a:buClr>
                <a:schemeClr val="dk1"/>
              </a:buClr>
              <a:buSzPts val="172"/>
              <a:buFont typeface="Arial"/>
              <a:buNone/>
            </a:pPr>
            <a:r>
              <a:rPr b="1" lang="en" sz="4318">
                <a:solidFill>
                  <a:srgbClr val="555555"/>
                </a:solidFill>
              </a:rPr>
              <a:t>Output for Estimators Ranging </a:t>
            </a:r>
            <a:r>
              <a:rPr lang="en" sz="4350"/>
              <a:t>(200, 800, 100)</a:t>
            </a:r>
            <a:endParaRPr sz="3881">
              <a:solidFill>
                <a:schemeClr val="dk1"/>
              </a:solidFill>
              <a:latin typeface="Courier New"/>
              <a:ea typeface="Courier New"/>
              <a:cs typeface="Courier New"/>
              <a:sym typeface="Courier New"/>
            </a:endParaRPr>
          </a:p>
          <a:p>
            <a:pPr indent="0" lvl="0" marL="457200" rtl="0" algn="l">
              <a:lnSpc>
                <a:spcPct val="95000"/>
              </a:lnSpc>
              <a:spcBef>
                <a:spcPts val="0"/>
              </a:spcBef>
              <a:spcAft>
                <a:spcPts val="0"/>
              </a:spcAft>
              <a:buClr>
                <a:schemeClr val="dk1"/>
              </a:buClr>
              <a:buSzPts val="172"/>
              <a:buFont typeface="Arial"/>
              <a:buNone/>
            </a:pPr>
            <a:r>
              <a:t/>
            </a:r>
            <a:endParaRPr b="1" sz="4318">
              <a:solidFill>
                <a:srgbClr val="555555"/>
              </a:solidFill>
            </a:endParaRPr>
          </a:p>
          <a:p>
            <a:pPr indent="0" lvl="0" marL="0" rtl="0" algn="l">
              <a:lnSpc>
                <a:spcPct val="95000"/>
              </a:lnSpc>
              <a:spcBef>
                <a:spcPts val="0"/>
              </a:spcBef>
              <a:spcAft>
                <a:spcPts val="0"/>
              </a:spcAft>
              <a:buClr>
                <a:schemeClr val="dk1"/>
              </a:buClr>
              <a:buSzPts val="172"/>
              <a:buFont typeface="Arial"/>
              <a:buNone/>
            </a:pPr>
            <a:r>
              <a:rPr lang="en" sz="4725"/>
              <a:t> </a:t>
            </a:r>
            <a:r>
              <a:rPr lang="en" sz="3900"/>
              <a:t>[0.49415757514316994,0.4947008957127814, 0.4958920277984976,0.4960607807872609,</a:t>
            </a:r>
            <a:r>
              <a:rPr lang="en" sz="3900">
                <a:highlight>
                  <a:srgbClr val="FFFF00"/>
                </a:highlight>
              </a:rPr>
              <a:t>0.4961116558077189</a:t>
            </a:r>
            <a:r>
              <a:rPr lang="en" sz="3900"/>
              <a:t>,0.4958916103852188]</a:t>
            </a:r>
            <a:endParaRPr sz="3300">
              <a:solidFill>
                <a:schemeClr val="accent2"/>
              </a:solidFill>
              <a:highlight>
                <a:srgbClr val="D9EAD3"/>
              </a:highlight>
              <a:latin typeface="Courier New"/>
              <a:ea typeface="Courier New"/>
              <a:cs typeface="Courier New"/>
              <a:sym typeface="Courier New"/>
            </a:endParaRPr>
          </a:p>
          <a:p>
            <a:pPr indent="0" lvl="0" marL="0" rtl="0" algn="l">
              <a:spcBef>
                <a:spcPts val="1200"/>
              </a:spcBef>
              <a:spcAft>
                <a:spcPts val="0"/>
              </a:spcAft>
              <a:buClr>
                <a:schemeClr val="dk1"/>
              </a:buClr>
              <a:buSzPts val="172"/>
              <a:buFont typeface="Arial"/>
              <a:buNone/>
            </a:pPr>
            <a:r>
              <a:rPr lang="en" sz="4400"/>
              <a:t>Max R2 Score for 700 : 0.496</a:t>
            </a:r>
            <a:endParaRPr sz="4400"/>
          </a:p>
          <a:p>
            <a:pPr indent="0" lvl="0" marL="0" rtl="0" algn="l">
              <a:spcBef>
                <a:spcPts val="1200"/>
              </a:spcBef>
              <a:spcAft>
                <a:spcPts val="0"/>
              </a:spcAft>
              <a:buClr>
                <a:schemeClr val="dk1"/>
              </a:buClr>
              <a:buSzPts val="172"/>
              <a:buFont typeface="Arial"/>
              <a:buNone/>
            </a:pPr>
            <a:r>
              <a:rPr lang="en" sz="4400"/>
              <a:t>The reason for the low score would be due to lower correlation between the feature and  target (average rating )value, has increased from previous linear regression model by 20% .</a:t>
            </a:r>
            <a:endParaRPr sz="3656">
              <a:solidFill>
                <a:schemeClr val="accent2"/>
              </a:solidFill>
              <a:highlight>
                <a:srgbClr val="D9EAD3"/>
              </a:highlight>
              <a:latin typeface="Courier New"/>
              <a:ea typeface="Courier New"/>
              <a:cs typeface="Courier New"/>
              <a:sym typeface="Courier New"/>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pic>
        <p:nvPicPr>
          <p:cNvPr id="162" name="Google Shape;162;p22"/>
          <p:cNvPicPr preferRelativeResize="0"/>
          <p:nvPr/>
        </p:nvPicPr>
        <p:blipFill>
          <a:blip r:embed="rId4">
            <a:alphaModFix/>
          </a:blip>
          <a:stretch>
            <a:fillRect/>
          </a:stretch>
        </p:blipFill>
        <p:spPr>
          <a:xfrm>
            <a:off x="5222925" y="2453200"/>
            <a:ext cx="3738225" cy="2660100"/>
          </a:xfrm>
          <a:prstGeom prst="rect">
            <a:avLst/>
          </a:prstGeom>
          <a:noFill/>
          <a:ln>
            <a:noFill/>
          </a:ln>
        </p:spPr>
      </p:pic>
      <p:pic>
        <p:nvPicPr>
          <p:cNvPr id="163" name="Google Shape;163;p22"/>
          <p:cNvPicPr preferRelativeResize="0"/>
          <p:nvPr/>
        </p:nvPicPr>
        <p:blipFill>
          <a:blip r:embed="rId5">
            <a:alphaModFix/>
          </a:blip>
          <a:stretch>
            <a:fillRect/>
          </a:stretch>
        </p:blipFill>
        <p:spPr>
          <a:xfrm>
            <a:off x="5576050" y="2636750"/>
            <a:ext cx="3256250" cy="2224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990000"/>
                </a:solidFill>
              </a:rPr>
              <a:t>Summary of Results for Machine Learning Models</a:t>
            </a:r>
            <a:endParaRPr>
              <a:solidFill>
                <a:srgbClr val="990000"/>
              </a:solidFill>
            </a:endParaRPr>
          </a:p>
        </p:txBody>
      </p:sp>
      <p:sp>
        <p:nvSpPr>
          <p:cNvPr id="169" name="Google Shape;16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lnSpc>
                <a:spcPct val="200000"/>
              </a:lnSpc>
              <a:spcBef>
                <a:spcPts val="0"/>
              </a:spcBef>
              <a:spcAft>
                <a:spcPts val="0"/>
              </a:spcAft>
              <a:buSzPts val="1200"/>
              <a:buAutoNum type="arabicPeriod"/>
            </a:pPr>
            <a:r>
              <a:rPr b="1" lang="en" sz="1200"/>
              <a:t>Multiple linear Regression </a:t>
            </a:r>
            <a:r>
              <a:rPr lang="en" sz="1200"/>
              <a:t>Best R2 Score : 0.244</a:t>
            </a:r>
            <a:endParaRPr b="1" sz="600"/>
          </a:p>
          <a:p>
            <a:pPr indent="-304800" lvl="0" marL="457200" rtl="0" algn="l">
              <a:lnSpc>
                <a:spcPct val="200000"/>
              </a:lnSpc>
              <a:spcBef>
                <a:spcPts val="0"/>
              </a:spcBef>
              <a:spcAft>
                <a:spcPts val="0"/>
              </a:spcAft>
              <a:buSzPts val="1200"/>
              <a:buAutoNum type="arabicPeriod"/>
            </a:pPr>
            <a:r>
              <a:rPr b="1" lang="en" sz="1200"/>
              <a:t>Support Vector Machine </a:t>
            </a:r>
            <a:r>
              <a:rPr lang="en" sz="1200"/>
              <a:t>Accuracy : 0.86</a:t>
            </a:r>
            <a:endParaRPr sz="1200"/>
          </a:p>
          <a:p>
            <a:pPr indent="-304800" lvl="0" marL="457200" rtl="0" algn="l">
              <a:lnSpc>
                <a:spcPct val="200000"/>
              </a:lnSpc>
              <a:spcBef>
                <a:spcPts val="0"/>
              </a:spcBef>
              <a:spcAft>
                <a:spcPts val="0"/>
              </a:spcAft>
              <a:buSzPts val="1200"/>
              <a:buAutoNum type="arabicPeriod"/>
            </a:pPr>
            <a:r>
              <a:rPr b="1" lang="en" sz="1200"/>
              <a:t>Random Forest Regression   </a:t>
            </a:r>
            <a:r>
              <a:rPr lang="en" sz="1200"/>
              <a:t>Best R2 Score : 0.496</a:t>
            </a:r>
            <a:endParaRPr b="1" sz="1200"/>
          </a:p>
          <a:p>
            <a:pPr indent="-304800" lvl="0" marL="457200" rtl="0" algn="l">
              <a:lnSpc>
                <a:spcPct val="200000"/>
              </a:lnSpc>
              <a:spcBef>
                <a:spcPts val="0"/>
              </a:spcBef>
              <a:spcAft>
                <a:spcPts val="0"/>
              </a:spcAft>
              <a:buSzPts val="1200"/>
              <a:buAutoNum type="arabicPeriod"/>
            </a:pPr>
            <a:r>
              <a:rPr b="1" lang="en" sz="1200"/>
              <a:t>Gradient Boosting  </a:t>
            </a:r>
            <a:r>
              <a:rPr lang="en" sz="1200"/>
              <a:t>Accuracy Score :0.48</a:t>
            </a:r>
            <a:endParaRPr b="1" sz="1400">
              <a:highlight>
                <a:srgbClr val="D9EAD3"/>
              </a:highlight>
            </a:endParaRPr>
          </a:p>
          <a:p>
            <a:pPr indent="-304800" lvl="0" marL="457200" rtl="0" algn="l">
              <a:lnSpc>
                <a:spcPct val="200000"/>
              </a:lnSpc>
              <a:spcBef>
                <a:spcPts val="0"/>
              </a:spcBef>
              <a:spcAft>
                <a:spcPts val="0"/>
              </a:spcAft>
              <a:buSzPts val="1200"/>
              <a:buAutoNum type="arabicPeriod"/>
            </a:pPr>
            <a:r>
              <a:rPr b="1" lang="en" sz="1200"/>
              <a:t>Deep Learning </a:t>
            </a:r>
            <a:r>
              <a:rPr lang="en" sz="1200"/>
              <a:t>Accuracy: 0.98</a:t>
            </a:r>
            <a:endParaRPr b="1"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24"/>
          <p:cNvSpPr txBox="1"/>
          <p:nvPr>
            <p:ph idx="1" type="body"/>
          </p:nvPr>
        </p:nvSpPr>
        <p:spPr>
          <a:xfrm>
            <a:off x="311700" y="479550"/>
            <a:ext cx="8520600" cy="408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1400">
                <a:solidFill>
                  <a:srgbClr val="B45F06"/>
                </a:solidFill>
              </a:rPr>
              <a:t>Recommendation for Future Analysis</a:t>
            </a:r>
            <a:endParaRPr b="1" sz="1400">
              <a:solidFill>
                <a:srgbClr val="B45F06"/>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Sentimental Analysis</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Building Movie Recommendations System</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ctr">
              <a:spcBef>
                <a:spcPts val="0"/>
              </a:spcBef>
              <a:spcAft>
                <a:spcPts val="0"/>
              </a:spcAft>
              <a:buClr>
                <a:schemeClr val="dk1"/>
              </a:buClr>
              <a:buSzPts val="1100"/>
              <a:buFont typeface="Arial"/>
              <a:buNone/>
            </a:pPr>
            <a:r>
              <a:t/>
            </a:r>
            <a:endParaRPr b="1" sz="1100">
              <a:solidFill>
                <a:schemeClr val="dk1"/>
              </a:solidFill>
            </a:endParaRPr>
          </a:p>
          <a:p>
            <a:pPr indent="0" lvl="0" marL="0" rtl="0" algn="ctr">
              <a:spcBef>
                <a:spcPts val="0"/>
              </a:spcBef>
              <a:spcAft>
                <a:spcPts val="0"/>
              </a:spcAft>
              <a:buClr>
                <a:schemeClr val="dk1"/>
              </a:buClr>
              <a:buSzPts val="1100"/>
              <a:buFont typeface="Arial"/>
              <a:buNone/>
            </a:pPr>
            <a:r>
              <a:t/>
            </a:r>
            <a:endParaRPr b="1" sz="1100">
              <a:solidFill>
                <a:schemeClr val="dk1"/>
              </a:solidFill>
            </a:endParaRPr>
          </a:p>
          <a:p>
            <a:pPr indent="0" lvl="0" marL="0" rtl="0" algn="ctr">
              <a:spcBef>
                <a:spcPts val="0"/>
              </a:spcBef>
              <a:spcAft>
                <a:spcPts val="0"/>
              </a:spcAft>
              <a:buClr>
                <a:schemeClr val="dk1"/>
              </a:buClr>
              <a:buSzPts val="1100"/>
              <a:buFont typeface="Arial"/>
              <a:buNone/>
            </a:pPr>
            <a:r>
              <a:t/>
            </a:r>
            <a:endParaRPr b="1" sz="1100">
              <a:solidFill>
                <a:schemeClr val="dk1"/>
              </a:solidFill>
            </a:endParaRPr>
          </a:p>
          <a:p>
            <a:pPr indent="0" lvl="0" marL="0" rtl="0" algn="ctr">
              <a:spcBef>
                <a:spcPts val="0"/>
              </a:spcBef>
              <a:spcAft>
                <a:spcPts val="0"/>
              </a:spcAft>
              <a:buClr>
                <a:schemeClr val="dk1"/>
              </a:buClr>
              <a:buSzPts val="1100"/>
              <a:buFont typeface="Arial"/>
              <a:buNone/>
            </a:pPr>
            <a:r>
              <a:rPr b="1" lang="en" sz="1100">
                <a:solidFill>
                  <a:schemeClr val="dk1"/>
                </a:solidFill>
              </a:rPr>
              <a:t>What we would have done differently?</a:t>
            </a:r>
            <a:endParaRPr b="1" sz="1100">
              <a:solidFill>
                <a:schemeClr val="dk1"/>
              </a:solidFill>
            </a:endParaRPr>
          </a:p>
          <a:p>
            <a:pPr indent="0" lvl="0" marL="457200" rtl="0" algn="ctr">
              <a:spcBef>
                <a:spcPts val="0"/>
              </a:spcBef>
              <a:spcAft>
                <a:spcPts val="0"/>
              </a:spcAft>
              <a:buClr>
                <a:schemeClr val="dk1"/>
              </a:buClr>
              <a:buSzPts val="1100"/>
              <a:buFont typeface="Arial"/>
              <a:buNone/>
            </a:pPr>
            <a:r>
              <a:t/>
            </a:r>
            <a:endParaRPr sz="1100">
              <a:solidFill>
                <a:schemeClr val="dk1"/>
              </a:solidFill>
            </a:endParaRPr>
          </a:p>
          <a:p>
            <a:pPr indent="-298450" lvl="0" marL="457200" rtl="0" algn="ctr">
              <a:spcBef>
                <a:spcPts val="0"/>
              </a:spcBef>
              <a:spcAft>
                <a:spcPts val="0"/>
              </a:spcAft>
              <a:buClr>
                <a:schemeClr val="dk1"/>
              </a:buClr>
              <a:buSzPts val="1100"/>
              <a:buChar char="●"/>
            </a:pPr>
            <a:r>
              <a:rPr lang="en" sz="1100">
                <a:solidFill>
                  <a:schemeClr val="dk1"/>
                </a:solidFill>
              </a:rPr>
              <a:t>Utilized Dataset for Movie Ratings from various movie rating platforms and streaming services like Netflix, Rotten Tomatoes, Metacritic, Google to get more accurate prediction for rating</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Including the columns for budget and box office collection to the dataset </a:t>
            </a:r>
            <a:endParaRPr sz="1100">
              <a:solidFill>
                <a:schemeClr val="dk1"/>
              </a:solidFill>
            </a:endParaRPr>
          </a:p>
          <a:p>
            <a:pPr indent="0" lvl="0" marL="0" rtl="0" algn="ctr">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25"/>
          <p:cNvSpPr txBox="1"/>
          <p:nvPr/>
        </p:nvSpPr>
        <p:spPr>
          <a:xfrm>
            <a:off x="1648025" y="1186150"/>
            <a:ext cx="6088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rgbClr val="990000"/>
                </a:solidFill>
              </a:rPr>
              <a:t>Thank You</a:t>
            </a:r>
            <a:endParaRPr b="1" sz="2700">
              <a:solidFill>
                <a:srgbClr val="99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nvSpPr>
        <p:spPr>
          <a:xfrm>
            <a:off x="121175" y="81550"/>
            <a:ext cx="2784000" cy="76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t/>
            </a:r>
            <a:endParaRPr sz="1800">
              <a:solidFill>
                <a:srgbClr val="B45F06"/>
              </a:solidFill>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accent1"/>
              </a:solidFill>
            </a:endParaRPr>
          </a:p>
        </p:txBody>
      </p:sp>
      <p:pic>
        <p:nvPicPr>
          <p:cNvPr id="64" name="Google Shape;64;p14"/>
          <p:cNvPicPr preferRelativeResize="0"/>
          <p:nvPr/>
        </p:nvPicPr>
        <p:blipFill>
          <a:blip r:embed="rId4">
            <a:alphaModFix/>
          </a:blip>
          <a:stretch>
            <a:fillRect/>
          </a:stretch>
        </p:blipFill>
        <p:spPr>
          <a:xfrm>
            <a:off x="4184050" y="1460675"/>
            <a:ext cx="4195224" cy="2471475"/>
          </a:xfrm>
          <a:prstGeom prst="rect">
            <a:avLst/>
          </a:prstGeom>
          <a:noFill/>
          <a:ln>
            <a:noFill/>
          </a:ln>
        </p:spPr>
      </p:pic>
      <p:sp>
        <p:nvSpPr>
          <p:cNvPr id="65" name="Google Shape;65;p14"/>
          <p:cNvSpPr txBox="1"/>
          <p:nvPr/>
        </p:nvSpPr>
        <p:spPr>
          <a:xfrm>
            <a:off x="5475925" y="4088925"/>
            <a:ext cx="3031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Figure 1: ERD Diagram</a:t>
            </a:r>
            <a:endParaRPr sz="800"/>
          </a:p>
        </p:txBody>
      </p:sp>
      <p:graphicFrame>
        <p:nvGraphicFramePr>
          <p:cNvPr id="66" name="Google Shape;66;p14"/>
          <p:cNvGraphicFramePr/>
          <p:nvPr/>
        </p:nvGraphicFramePr>
        <p:xfrm>
          <a:off x="579175" y="1294225"/>
          <a:ext cx="3000000" cy="3000000"/>
        </p:xfrm>
        <a:graphic>
          <a:graphicData uri="http://schemas.openxmlformats.org/drawingml/2006/table">
            <a:tbl>
              <a:tblPr>
                <a:noFill/>
                <a:tableStyleId>{691D7BCE-F1FE-4A1B-BD85-C834871D3B65}</a:tableStyleId>
              </a:tblPr>
              <a:tblGrid>
                <a:gridCol w="812925"/>
                <a:gridCol w="1971075"/>
              </a:tblGrid>
              <a:tr h="483350">
                <a:tc>
                  <a:txBody>
                    <a:bodyPr/>
                    <a:lstStyle/>
                    <a:p>
                      <a:pPr indent="0" lvl="0" marL="0" rtl="0" algn="just">
                        <a:spcBef>
                          <a:spcPts val="0"/>
                        </a:spcBef>
                        <a:spcAft>
                          <a:spcPts val="0"/>
                        </a:spcAft>
                        <a:buNone/>
                      </a:pPr>
                      <a:r>
                        <a:rPr b="1" lang="en" sz="1000">
                          <a:solidFill>
                            <a:schemeClr val="dk1"/>
                          </a:solidFill>
                          <a:latin typeface="Calibri"/>
                          <a:ea typeface="Calibri"/>
                          <a:cs typeface="Calibri"/>
                          <a:sym typeface="Calibri"/>
                        </a:rPr>
                        <a:t>Data Source</a:t>
                      </a:r>
                      <a:endParaRPr sz="13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K</a:t>
                      </a:r>
                      <a:r>
                        <a:rPr lang="en" sz="1000">
                          <a:solidFill>
                            <a:schemeClr val="dk1"/>
                          </a:solidFill>
                          <a:latin typeface="Calibri"/>
                          <a:ea typeface="Calibri"/>
                          <a:cs typeface="Calibri"/>
                          <a:sym typeface="Calibri"/>
                        </a:rPr>
                        <a:t>aggle (</a:t>
                      </a:r>
                      <a:r>
                        <a:rPr lang="en" sz="1000" u="sng">
                          <a:solidFill>
                            <a:schemeClr val="hlink"/>
                          </a:solidFill>
                          <a:latin typeface="Calibri"/>
                          <a:ea typeface="Calibri"/>
                          <a:cs typeface="Calibri"/>
                          <a:sym typeface="Calibri"/>
                          <a:hlinkClick r:id="rId5"/>
                        </a:rPr>
                        <a:t>IMDB Dataset</a:t>
                      </a:r>
                      <a:r>
                        <a:rPr lang="en" sz="1000">
                          <a:solidFill>
                            <a:schemeClr val="dk1"/>
                          </a:solidFill>
                          <a:latin typeface="Calibri"/>
                          <a:ea typeface="Calibri"/>
                          <a:cs typeface="Calibri"/>
                          <a:sym typeface="Calibri"/>
                        </a:rPr>
                        <a:t>)</a:t>
                      </a:r>
                      <a:endParaRPr sz="1300"/>
                    </a:p>
                  </a:txBody>
                  <a:tcPr marT="91425" marB="91425" marR="91425" marL="91425"/>
                </a:tc>
              </a:tr>
              <a:tr h="272650">
                <a:tc>
                  <a:txBody>
                    <a:bodyPr/>
                    <a:lstStyle/>
                    <a:p>
                      <a:pPr indent="0" lvl="0" marL="0" rtl="0" algn="just">
                        <a:spcBef>
                          <a:spcPts val="0"/>
                        </a:spcBef>
                        <a:spcAft>
                          <a:spcPts val="0"/>
                        </a:spcAft>
                        <a:buNone/>
                      </a:pPr>
                      <a:r>
                        <a:rPr b="1" lang="en" sz="1000">
                          <a:solidFill>
                            <a:schemeClr val="dk1"/>
                          </a:solidFill>
                          <a:latin typeface="Calibri"/>
                          <a:ea typeface="Calibri"/>
                          <a:cs typeface="Calibri"/>
                          <a:sym typeface="Calibri"/>
                        </a:rPr>
                        <a:t>Data Points</a:t>
                      </a:r>
                      <a:endParaRPr sz="1300"/>
                    </a:p>
                  </a:txBody>
                  <a:tcPr marT="91425" marB="91425" marR="91425" marL="91425"/>
                </a:tc>
                <a:tc>
                  <a:txBody>
                    <a:bodyPr/>
                    <a:lstStyle/>
                    <a:p>
                      <a:pPr indent="0" lvl="0" marL="0" rtl="0" algn="l">
                        <a:spcBef>
                          <a:spcPts val="0"/>
                        </a:spcBef>
                        <a:spcAft>
                          <a:spcPts val="0"/>
                        </a:spcAft>
                        <a:buNone/>
                      </a:pPr>
                      <a:r>
                        <a:rPr lang="en" sz="900"/>
                        <a:t>85855</a:t>
                      </a:r>
                      <a:endParaRPr sz="900"/>
                    </a:p>
                  </a:txBody>
                  <a:tcPr marT="91425" marB="91425" marR="91425" marL="91425"/>
                </a:tc>
              </a:tr>
              <a:tr h="272650">
                <a:tc>
                  <a:txBody>
                    <a:bodyPr/>
                    <a:lstStyle/>
                    <a:p>
                      <a:pPr indent="0" lvl="0" marL="0" rtl="0" algn="just">
                        <a:spcBef>
                          <a:spcPts val="0"/>
                        </a:spcBef>
                        <a:spcAft>
                          <a:spcPts val="0"/>
                        </a:spcAft>
                        <a:buNone/>
                      </a:pPr>
                      <a:r>
                        <a:rPr b="1" lang="en" sz="900">
                          <a:solidFill>
                            <a:schemeClr val="dk1"/>
                          </a:solidFill>
                          <a:latin typeface="Calibri"/>
                          <a:ea typeface="Calibri"/>
                          <a:cs typeface="Calibri"/>
                          <a:sym typeface="Calibri"/>
                        </a:rPr>
                        <a:t>Target</a:t>
                      </a:r>
                      <a:endParaRPr sz="1300"/>
                    </a:p>
                  </a:txBody>
                  <a:tcPr marT="91425" marB="91425" marR="91425" marL="91425"/>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weighted_average_rating</a:t>
                      </a:r>
                      <a:endParaRPr sz="1300"/>
                    </a:p>
                  </a:txBody>
                  <a:tcPr marT="91425" marB="91425" marR="91425" marL="91425"/>
                </a:tc>
              </a:tr>
              <a:tr h="1554450">
                <a:tc>
                  <a:txBody>
                    <a:bodyPr/>
                    <a:lstStyle/>
                    <a:p>
                      <a:pPr indent="0" lvl="0" marL="0" rtl="0" algn="just">
                        <a:spcBef>
                          <a:spcPts val="0"/>
                        </a:spcBef>
                        <a:spcAft>
                          <a:spcPts val="0"/>
                        </a:spcAft>
                        <a:buNone/>
                      </a:pPr>
                      <a:r>
                        <a:rPr b="1" lang="en" sz="1000">
                          <a:solidFill>
                            <a:schemeClr val="dk1"/>
                          </a:solidFill>
                          <a:latin typeface="Calibri"/>
                          <a:ea typeface="Calibri"/>
                          <a:cs typeface="Calibri"/>
                          <a:sym typeface="Calibri"/>
                        </a:rPr>
                        <a:t>Features</a:t>
                      </a:r>
                      <a:endParaRPr sz="1300"/>
                    </a:p>
                  </a:txBody>
                  <a:tcPr marT="91425" marB="91425" marR="91425" marL="91425"/>
                </a:tc>
                <a:tc>
                  <a:txBody>
                    <a:bodyPr/>
                    <a:lstStyle/>
                    <a:p>
                      <a:pPr indent="-292100" lvl="0" marL="4572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D</a:t>
                      </a:r>
                      <a:r>
                        <a:rPr lang="en" sz="1000">
                          <a:solidFill>
                            <a:schemeClr val="dk1"/>
                          </a:solidFill>
                          <a:latin typeface="Calibri"/>
                          <a:ea typeface="Calibri"/>
                          <a:cs typeface="Calibri"/>
                          <a:sym typeface="Calibri"/>
                        </a:rPr>
                        <a:t>uration</a:t>
                      </a:r>
                      <a:endParaRPr sz="1000">
                        <a:solidFill>
                          <a:schemeClr val="dk1"/>
                        </a:solidFill>
                        <a:latin typeface="Calibri"/>
                        <a:ea typeface="Calibri"/>
                        <a:cs typeface="Calibri"/>
                        <a:sym typeface="Calibri"/>
                      </a:endParaRPr>
                    </a:p>
                    <a:p>
                      <a:pPr indent="-292100" lvl="0" marL="4572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Country</a:t>
                      </a:r>
                      <a:endParaRPr sz="1000">
                        <a:solidFill>
                          <a:schemeClr val="dk1"/>
                        </a:solidFill>
                        <a:latin typeface="Calibri"/>
                        <a:ea typeface="Calibri"/>
                        <a:cs typeface="Calibri"/>
                        <a:sym typeface="Calibri"/>
                      </a:endParaRPr>
                    </a:p>
                    <a:p>
                      <a:pPr indent="-292100" lvl="0" marL="4572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Language</a:t>
                      </a:r>
                      <a:endParaRPr sz="1000">
                        <a:solidFill>
                          <a:schemeClr val="dk1"/>
                        </a:solidFill>
                        <a:latin typeface="Calibri"/>
                        <a:ea typeface="Calibri"/>
                        <a:cs typeface="Calibri"/>
                        <a:sym typeface="Calibri"/>
                      </a:endParaRPr>
                    </a:p>
                    <a:p>
                      <a:pPr indent="-292100" lvl="0" marL="4572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Tot_voters_below_18</a:t>
                      </a:r>
                      <a:endParaRPr sz="1000">
                        <a:solidFill>
                          <a:schemeClr val="dk1"/>
                        </a:solidFill>
                        <a:latin typeface="Calibri"/>
                        <a:ea typeface="Calibri"/>
                        <a:cs typeface="Calibri"/>
                        <a:sym typeface="Calibri"/>
                      </a:endParaRPr>
                    </a:p>
                    <a:p>
                      <a:pPr indent="-292100" lvl="0" marL="4572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Tot_voters_below_30</a:t>
                      </a:r>
                      <a:endParaRPr sz="1000">
                        <a:solidFill>
                          <a:schemeClr val="dk1"/>
                        </a:solidFill>
                        <a:latin typeface="Calibri"/>
                        <a:ea typeface="Calibri"/>
                        <a:cs typeface="Calibri"/>
                        <a:sym typeface="Calibri"/>
                      </a:endParaRPr>
                    </a:p>
                    <a:p>
                      <a:pPr indent="-292100" lvl="0" marL="4572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Tot_voters_below_45</a:t>
                      </a:r>
                      <a:endParaRPr sz="1000">
                        <a:solidFill>
                          <a:schemeClr val="dk1"/>
                        </a:solidFill>
                        <a:latin typeface="Calibri"/>
                        <a:ea typeface="Calibri"/>
                        <a:cs typeface="Calibri"/>
                        <a:sym typeface="Calibri"/>
                      </a:endParaRPr>
                    </a:p>
                    <a:p>
                      <a:pPr indent="-292100" lvl="0" marL="4572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Tot_voters_above_45</a:t>
                      </a:r>
                      <a:endParaRPr sz="1000">
                        <a:solidFill>
                          <a:schemeClr val="dk1"/>
                        </a:solidFill>
                        <a:latin typeface="Calibri"/>
                        <a:ea typeface="Calibri"/>
                        <a:cs typeface="Calibri"/>
                        <a:sym typeface="Calibri"/>
                      </a:endParaRPr>
                    </a:p>
                    <a:p>
                      <a:pPr indent="-292100" lvl="0" marL="4572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Tot_male_voters</a:t>
                      </a:r>
                      <a:endParaRPr sz="1000">
                        <a:solidFill>
                          <a:schemeClr val="dk1"/>
                        </a:solidFill>
                        <a:latin typeface="Calibri"/>
                        <a:ea typeface="Calibri"/>
                        <a:cs typeface="Calibri"/>
                        <a:sym typeface="Calibri"/>
                      </a:endParaRPr>
                    </a:p>
                    <a:p>
                      <a:pPr indent="-292100" lvl="0" marL="4572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Tot_female_voters</a:t>
                      </a:r>
                      <a:endParaRPr sz="1300"/>
                    </a:p>
                  </a:txBody>
                  <a:tcPr marT="91425" marB="91425" marR="91425" marL="91425"/>
                </a:tc>
              </a:tr>
            </a:tbl>
          </a:graphicData>
        </a:graphic>
      </p:graphicFrame>
      <p:sp>
        <p:nvSpPr>
          <p:cNvPr id="67" name="Google Shape;67;p14"/>
          <p:cNvSpPr/>
          <p:nvPr/>
        </p:nvSpPr>
        <p:spPr>
          <a:xfrm>
            <a:off x="486075" y="404351"/>
            <a:ext cx="4195219" cy="574875"/>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solidFill>
                  <a:srgbClr val="3C78D8"/>
                </a:solidFill>
                <a:latin typeface="Arial"/>
              </a:rPr>
              <a:t>ABOUT DATA</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5"/>
          <p:cNvSpPr/>
          <p:nvPr/>
        </p:nvSpPr>
        <p:spPr>
          <a:xfrm>
            <a:off x="3641075" y="527125"/>
            <a:ext cx="1626000" cy="18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en" sz="1000"/>
              <a:t>Merged Data </a:t>
            </a:r>
            <a:r>
              <a:rPr i="1" lang="en" sz="1000"/>
              <a:t>(</a:t>
            </a:r>
            <a:r>
              <a:rPr i="1" lang="en" sz="800"/>
              <a:t>Python</a:t>
            </a:r>
            <a:r>
              <a:rPr i="1" lang="en" sz="1000"/>
              <a:t>)</a:t>
            </a:r>
            <a:endParaRPr i="1" sz="1000"/>
          </a:p>
          <a:p>
            <a:pPr indent="0" lvl="0" marL="0" rtl="0" algn="ctr">
              <a:spcBef>
                <a:spcPts val="0"/>
              </a:spcBef>
              <a:spcAft>
                <a:spcPts val="0"/>
              </a:spcAft>
              <a:buNone/>
            </a:pPr>
            <a:r>
              <a:rPr lang="en"/>
              <a:t> </a:t>
            </a:r>
            <a:endParaRPr/>
          </a:p>
        </p:txBody>
      </p:sp>
      <p:sp>
        <p:nvSpPr>
          <p:cNvPr id="73" name="Google Shape;73;p15"/>
          <p:cNvSpPr/>
          <p:nvPr/>
        </p:nvSpPr>
        <p:spPr>
          <a:xfrm>
            <a:off x="3653375" y="981700"/>
            <a:ext cx="1601400" cy="23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Data Cleaning </a:t>
            </a:r>
            <a:r>
              <a:rPr i="1" lang="en" sz="800"/>
              <a:t>(Python)</a:t>
            </a:r>
            <a:endParaRPr i="1" sz="800"/>
          </a:p>
        </p:txBody>
      </p:sp>
      <p:sp>
        <p:nvSpPr>
          <p:cNvPr id="74" name="Google Shape;74;p15"/>
          <p:cNvSpPr/>
          <p:nvPr/>
        </p:nvSpPr>
        <p:spPr>
          <a:xfrm>
            <a:off x="3422325" y="1478900"/>
            <a:ext cx="21519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Encoding Data </a:t>
            </a:r>
            <a:r>
              <a:rPr i="1" lang="en" sz="900"/>
              <a:t>(Excel and Python)</a:t>
            </a:r>
            <a:endParaRPr i="1" sz="900"/>
          </a:p>
        </p:txBody>
      </p:sp>
      <p:sp>
        <p:nvSpPr>
          <p:cNvPr id="75" name="Google Shape;75;p15"/>
          <p:cNvSpPr/>
          <p:nvPr/>
        </p:nvSpPr>
        <p:spPr>
          <a:xfrm>
            <a:off x="2705225" y="2079600"/>
            <a:ext cx="3497700" cy="24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Preprocessing Data for Machine Learning</a:t>
            </a:r>
            <a:r>
              <a:rPr i="1" lang="en" sz="900"/>
              <a:t> (Python)</a:t>
            </a:r>
            <a:endParaRPr i="1" sz="900"/>
          </a:p>
        </p:txBody>
      </p:sp>
      <p:sp>
        <p:nvSpPr>
          <p:cNvPr id="76" name="Google Shape;76;p15"/>
          <p:cNvSpPr/>
          <p:nvPr/>
        </p:nvSpPr>
        <p:spPr>
          <a:xfrm>
            <a:off x="263625" y="2931375"/>
            <a:ext cx="1331400" cy="23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Linear regression</a:t>
            </a:r>
            <a:endParaRPr sz="1100"/>
          </a:p>
        </p:txBody>
      </p:sp>
      <p:sp>
        <p:nvSpPr>
          <p:cNvPr id="77" name="Google Shape;77;p15"/>
          <p:cNvSpPr/>
          <p:nvPr/>
        </p:nvSpPr>
        <p:spPr>
          <a:xfrm>
            <a:off x="1987350" y="2933775"/>
            <a:ext cx="1689900" cy="23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Support Vector Machine</a:t>
            </a:r>
            <a:endParaRPr sz="1100"/>
          </a:p>
        </p:txBody>
      </p:sp>
      <p:sp>
        <p:nvSpPr>
          <p:cNvPr id="78" name="Google Shape;78;p15"/>
          <p:cNvSpPr/>
          <p:nvPr/>
        </p:nvSpPr>
        <p:spPr>
          <a:xfrm>
            <a:off x="3962425" y="2943675"/>
            <a:ext cx="1945500" cy="2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Random Forest regression</a:t>
            </a:r>
            <a:endParaRPr sz="1100"/>
          </a:p>
        </p:txBody>
      </p:sp>
      <p:sp>
        <p:nvSpPr>
          <p:cNvPr id="79" name="Google Shape;79;p15"/>
          <p:cNvSpPr txBox="1"/>
          <p:nvPr/>
        </p:nvSpPr>
        <p:spPr>
          <a:xfrm>
            <a:off x="4685000" y="989075"/>
            <a:ext cx="240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0" name="Google Shape;80;p15"/>
          <p:cNvSpPr/>
          <p:nvPr/>
        </p:nvSpPr>
        <p:spPr>
          <a:xfrm>
            <a:off x="6055500" y="2923875"/>
            <a:ext cx="1331400" cy="23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Gradient Boosting</a:t>
            </a:r>
            <a:endParaRPr sz="1100"/>
          </a:p>
        </p:txBody>
      </p:sp>
      <p:sp>
        <p:nvSpPr>
          <p:cNvPr id="81" name="Google Shape;81;p15"/>
          <p:cNvSpPr/>
          <p:nvPr/>
        </p:nvSpPr>
        <p:spPr>
          <a:xfrm>
            <a:off x="7657350" y="2923875"/>
            <a:ext cx="1233000" cy="2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Deep Learning</a:t>
            </a:r>
            <a:endParaRPr sz="1100"/>
          </a:p>
        </p:txBody>
      </p:sp>
      <p:sp>
        <p:nvSpPr>
          <p:cNvPr id="82" name="Google Shape;82;p15"/>
          <p:cNvSpPr/>
          <p:nvPr/>
        </p:nvSpPr>
        <p:spPr>
          <a:xfrm>
            <a:off x="4026700" y="3686075"/>
            <a:ext cx="746700" cy="23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Train</a:t>
            </a:r>
            <a:endParaRPr sz="1100"/>
          </a:p>
        </p:txBody>
      </p:sp>
      <p:sp>
        <p:nvSpPr>
          <p:cNvPr id="83" name="Google Shape;83;p15"/>
          <p:cNvSpPr/>
          <p:nvPr/>
        </p:nvSpPr>
        <p:spPr>
          <a:xfrm>
            <a:off x="4093000" y="4088950"/>
            <a:ext cx="614100" cy="23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Fit</a:t>
            </a:r>
            <a:endParaRPr sz="1100"/>
          </a:p>
        </p:txBody>
      </p:sp>
      <p:sp>
        <p:nvSpPr>
          <p:cNvPr id="84" name="Google Shape;84;p15"/>
          <p:cNvSpPr/>
          <p:nvPr/>
        </p:nvSpPr>
        <p:spPr>
          <a:xfrm>
            <a:off x="3172000" y="4570350"/>
            <a:ext cx="2456100" cy="2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Accuracy Scores &amp; Confusion Matrix</a:t>
            </a:r>
            <a:endParaRPr sz="1100"/>
          </a:p>
        </p:txBody>
      </p:sp>
      <p:cxnSp>
        <p:nvCxnSpPr>
          <p:cNvPr id="85" name="Google Shape;85;p15"/>
          <p:cNvCxnSpPr>
            <a:stCxn id="72" idx="2"/>
            <a:endCxn id="73" idx="0"/>
          </p:cNvCxnSpPr>
          <p:nvPr/>
        </p:nvCxnSpPr>
        <p:spPr>
          <a:xfrm>
            <a:off x="4454075" y="715525"/>
            <a:ext cx="0" cy="266100"/>
          </a:xfrm>
          <a:prstGeom prst="straightConnector1">
            <a:avLst/>
          </a:prstGeom>
          <a:noFill/>
          <a:ln cap="flat" cmpd="sng" w="9525">
            <a:solidFill>
              <a:schemeClr val="dk2"/>
            </a:solidFill>
            <a:prstDash val="solid"/>
            <a:round/>
            <a:headEnd len="med" w="med" type="none"/>
            <a:tailEnd len="med" w="med" type="triangle"/>
          </a:ln>
        </p:spPr>
      </p:cxnSp>
      <p:cxnSp>
        <p:nvCxnSpPr>
          <p:cNvPr id="86" name="Google Shape;86;p15"/>
          <p:cNvCxnSpPr/>
          <p:nvPr/>
        </p:nvCxnSpPr>
        <p:spPr>
          <a:xfrm>
            <a:off x="4454075" y="1212688"/>
            <a:ext cx="0" cy="266100"/>
          </a:xfrm>
          <a:prstGeom prst="straightConnector1">
            <a:avLst/>
          </a:prstGeom>
          <a:noFill/>
          <a:ln cap="flat" cmpd="sng" w="9525">
            <a:solidFill>
              <a:schemeClr val="dk2"/>
            </a:solidFill>
            <a:prstDash val="solid"/>
            <a:round/>
            <a:headEnd len="med" w="med" type="none"/>
            <a:tailEnd len="med" w="med" type="triangle"/>
          </a:ln>
        </p:spPr>
      </p:cxnSp>
      <p:cxnSp>
        <p:nvCxnSpPr>
          <p:cNvPr id="87" name="Google Shape;87;p15"/>
          <p:cNvCxnSpPr>
            <a:endCxn id="75" idx="0"/>
          </p:cNvCxnSpPr>
          <p:nvPr/>
        </p:nvCxnSpPr>
        <p:spPr>
          <a:xfrm>
            <a:off x="4446575" y="1762500"/>
            <a:ext cx="7500" cy="317100"/>
          </a:xfrm>
          <a:prstGeom prst="straightConnector1">
            <a:avLst/>
          </a:prstGeom>
          <a:noFill/>
          <a:ln cap="flat" cmpd="sng" w="9525">
            <a:solidFill>
              <a:schemeClr val="dk2"/>
            </a:solidFill>
            <a:prstDash val="solid"/>
            <a:round/>
            <a:headEnd len="med" w="med" type="none"/>
            <a:tailEnd len="med" w="med" type="triangle"/>
          </a:ln>
        </p:spPr>
      </p:cxnSp>
      <p:cxnSp>
        <p:nvCxnSpPr>
          <p:cNvPr id="88" name="Google Shape;88;p15"/>
          <p:cNvCxnSpPr>
            <a:stCxn id="75" idx="2"/>
          </p:cNvCxnSpPr>
          <p:nvPr/>
        </p:nvCxnSpPr>
        <p:spPr>
          <a:xfrm flipH="1">
            <a:off x="1079075" y="2322000"/>
            <a:ext cx="3375000" cy="568200"/>
          </a:xfrm>
          <a:prstGeom prst="straightConnector1">
            <a:avLst/>
          </a:prstGeom>
          <a:noFill/>
          <a:ln cap="flat" cmpd="sng" w="9525">
            <a:solidFill>
              <a:schemeClr val="dk2"/>
            </a:solidFill>
            <a:prstDash val="solid"/>
            <a:round/>
            <a:headEnd len="med" w="med" type="none"/>
            <a:tailEnd len="med" w="med" type="triangle"/>
          </a:ln>
        </p:spPr>
      </p:cxnSp>
      <p:cxnSp>
        <p:nvCxnSpPr>
          <p:cNvPr id="89" name="Google Shape;89;p15"/>
          <p:cNvCxnSpPr>
            <a:stCxn id="75" idx="2"/>
            <a:endCxn id="77" idx="0"/>
          </p:cNvCxnSpPr>
          <p:nvPr/>
        </p:nvCxnSpPr>
        <p:spPr>
          <a:xfrm flipH="1">
            <a:off x="2832275" y="2322000"/>
            <a:ext cx="1621800" cy="611700"/>
          </a:xfrm>
          <a:prstGeom prst="straightConnector1">
            <a:avLst/>
          </a:prstGeom>
          <a:noFill/>
          <a:ln cap="flat" cmpd="sng" w="9525">
            <a:solidFill>
              <a:schemeClr val="dk2"/>
            </a:solidFill>
            <a:prstDash val="solid"/>
            <a:round/>
            <a:headEnd len="med" w="med" type="none"/>
            <a:tailEnd len="med" w="med" type="triangle"/>
          </a:ln>
        </p:spPr>
      </p:cxnSp>
      <p:cxnSp>
        <p:nvCxnSpPr>
          <p:cNvPr id="90" name="Google Shape;90;p15"/>
          <p:cNvCxnSpPr>
            <a:stCxn id="75" idx="2"/>
            <a:endCxn id="78" idx="0"/>
          </p:cNvCxnSpPr>
          <p:nvPr/>
        </p:nvCxnSpPr>
        <p:spPr>
          <a:xfrm>
            <a:off x="4454075" y="2322000"/>
            <a:ext cx="481200" cy="621600"/>
          </a:xfrm>
          <a:prstGeom prst="straightConnector1">
            <a:avLst/>
          </a:prstGeom>
          <a:noFill/>
          <a:ln cap="flat" cmpd="sng" w="9525">
            <a:solidFill>
              <a:schemeClr val="dk2"/>
            </a:solidFill>
            <a:prstDash val="solid"/>
            <a:round/>
            <a:headEnd len="med" w="med" type="none"/>
            <a:tailEnd len="med" w="med" type="triangle"/>
          </a:ln>
        </p:spPr>
      </p:cxnSp>
      <p:cxnSp>
        <p:nvCxnSpPr>
          <p:cNvPr id="91" name="Google Shape;91;p15"/>
          <p:cNvCxnSpPr>
            <a:stCxn id="75" idx="2"/>
            <a:endCxn id="80" idx="0"/>
          </p:cNvCxnSpPr>
          <p:nvPr/>
        </p:nvCxnSpPr>
        <p:spPr>
          <a:xfrm>
            <a:off x="4454075" y="2322000"/>
            <a:ext cx="2267100" cy="601800"/>
          </a:xfrm>
          <a:prstGeom prst="straightConnector1">
            <a:avLst/>
          </a:prstGeom>
          <a:noFill/>
          <a:ln cap="flat" cmpd="sng" w="9525">
            <a:solidFill>
              <a:schemeClr val="dk2"/>
            </a:solidFill>
            <a:prstDash val="solid"/>
            <a:round/>
            <a:headEnd len="med" w="med" type="none"/>
            <a:tailEnd len="med" w="med" type="triangle"/>
          </a:ln>
        </p:spPr>
      </p:cxnSp>
      <p:cxnSp>
        <p:nvCxnSpPr>
          <p:cNvPr id="92" name="Google Shape;92;p15"/>
          <p:cNvCxnSpPr>
            <a:stCxn id="75" idx="2"/>
            <a:endCxn id="81" idx="0"/>
          </p:cNvCxnSpPr>
          <p:nvPr/>
        </p:nvCxnSpPr>
        <p:spPr>
          <a:xfrm>
            <a:off x="4454075" y="2322000"/>
            <a:ext cx="3819900" cy="601800"/>
          </a:xfrm>
          <a:prstGeom prst="straightConnector1">
            <a:avLst/>
          </a:prstGeom>
          <a:noFill/>
          <a:ln cap="flat" cmpd="sng" w="9525">
            <a:solidFill>
              <a:schemeClr val="dk2"/>
            </a:solidFill>
            <a:prstDash val="solid"/>
            <a:round/>
            <a:headEnd len="med" w="med" type="none"/>
            <a:tailEnd len="med" w="med" type="triangle"/>
          </a:ln>
        </p:spPr>
      </p:cxnSp>
      <p:cxnSp>
        <p:nvCxnSpPr>
          <p:cNvPr id="93" name="Google Shape;93;p15"/>
          <p:cNvCxnSpPr>
            <a:stCxn id="76" idx="2"/>
            <a:endCxn id="82" idx="0"/>
          </p:cNvCxnSpPr>
          <p:nvPr/>
        </p:nvCxnSpPr>
        <p:spPr>
          <a:xfrm>
            <a:off x="929325" y="3167175"/>
            <a:ext cx="3470700" cy="519000"/>
          </a:xfrm>
          <a:prstGeom prst="straightConnector1">
            <a:avLst/>
          </a:prstGeom>
          <a:noFill/>
          <a:ln cap="flat" cmpd="sng" w="9525">
            <a:solidFill>
              <a:schemeClr val="dk2"/>
            </a:solidFill>
            <a:prstDash val="solid"/>
            <a:round/>
            <a:headEnd len="med" w="med" type="none"/>
            <a:tailEnd len="med" w="med" type="triangle"/>
          </a:ln>
        </p:spPr>
      </p:cxnSp>
      <p:cxnSp>
        <p:nvCxnSpPr>
          <p:cNvPr id="94" name="Google Shape;94;p15"/>
          <p:cNvCxnSpPr>
            <a:stCxn id="77" idx="2"/>
            <a:endCxn id="82" idx="0"/>
          </p:cNvCxnSpPr>
          <p:nvPr/>
        </p:nvCxnSpPr>
        <p:spPr>
          <a:xfrm>
            <a:off x="2832300" y="3164775"/>
            <a:ext cx="1567800" cy="521400"/>
          </a:xfrm>
          <a:prstGeom prst="straightConnector1">
            <a:avLst/>
          </a:prstGeom>
          <a:noFill/>
          <a:ln cap="flat" cmpd="sng" w="9525">
            <a:solidFill>
              <a:schemeClr val="dk2"/>
            </a:solidFill>
            <a:prstDash val="solid"/>
            <a:round/>
            <a:headEnd len="med" w="med" type="none"/>
            <a:tailEnd len="med" w="med" type="triangle"/>
          </a:ln>
        </p:spPr>
      </p:cxnSp>
      <p:cxnSp>
        <p:nvCxnSpPr>
          <p:cNvPr id="95" name="Google Shape;95;p15"/>
          <p:cNvCxnSpPr>
            <a:stCxn id="78" idx="2"/>
            <a:endCxn id="82" idx="0"/>
          </p:cNvCxnSpPr>
          <p:nvPr/>
        </p:nvCxnSpPr>
        <p:spPr>
          <a:xfrm flipH="1">
            <a:off x="4399975" y="3154875"/>
            <a:ext cx="535200" cy="531300"/>
          </a:xfrm>
          <a:prstGeom prst="straightConnector1">
            <a:avLst/>
          </a:prstGeom>
          <a:noFill/>
          <a:ln cap="flat" cmpd="sng" w="9525">
            <a:solidFill>
              <a:schemeClr val="dk2"/>
            </a:solidFill>
            <a:prstDash val="solid"/>
            <a:round/>
            <a:headEnd len="med" w="med" type="none"/>
            <a:tailEnd len="med" w="med" type="triangle"/>
          </a:ln>
        </p:spPr>
      </p:cxnSp>
      <p:cxnSp>
        <p:nvCxnSpPr>
          <p:cNvPr id="96" name="Google Shape;96;p15"/>
          <p:cNvCxnSpPr>
            <a:stCxn id="80" idx="2"/>
            <a:endCxn id="82" idx="0"/>
          </p:cNvCxnSpPr>
          <p:nvPr/>
        </p:nvCxnSpPr>
        <p:spPr>
          <a:xfrm flipH="1">
            <a:off x="4400100" y="3154875"/>
            <a:ext cx="2321100" cy="531300"/>
          </a:xfrm>
          <a:prstGeom prst="straightConnector1">
            <a:avLst/>
          </a:prstGeom>
          <a:noFill/>
          <a:ln cap="flat" cmpd="sng" w="9525">
            <a:solidFill>
              <a:schemeClr val="dk2"/>
            </a:solidFill>
            <a:prstDash val="solid"/>
            <a:round/>
            <a:headEnd len="med" w="med" type="none"/>
            <a:tailEnd len="med" w="med" type="triangle"/>
          </a:ln>
        </p:spPr>
      </p:cxnSp>
      <p:cxnSp>
        <p:nvCxnSpPr>
          <p:cNvPr id="97" name="Google Shape;97;p15"/>
          <p:cNvCxnSpPr>
            <a:stCxn id="81" idx="2"/>
            <a:endCxn id="82" idx="0"/>
          </p:cNvCxnSpPr>
          <p:nvPr/>
        </p:nvCxnSpPr>
        <p:spPr>
          <a:xfrm flipH="1">
            <a:off x="4399950" y="3135075"/>
            <a:ext cx="3873900" cy="551100"/>
          </a:xfrm>
          <a:prstGeom prst="straightConnector1">
            <a:avLst/>
          </a:prstGeom>
          <a:noFill/>
          <a:ln cap="flat" cmpd="sng" w="9525">
            <a:solidFill>
              <a:schemeClr val="dk2"/>
            </a:solidFill>
            <a:prstDash val="solid"/>
            <a:round/>
            <a:headEnd len="med" w="med" type="none"/>
            <a:tailEnd len="med" w="med" type="triangle"/>
          </a:ln>
        </p:spPr>
      </p:cxnSp>
      <p:cxnSp>
        <p:nvCxnSpPr>
          <p:cNvPr id="98" name="Google Shape;98;p15"/>
          <p:cNvCxnSpPr>
            <a:stCxn id="82" idx="2"/>
            <a:endCxn id="83" idx="0"/>
          </p:cNvCxnSpPr>
          <p:nvPr/>
        </p:nvCxnSpPr>
        <p:spPr>
          <a:xfrm>
            <a:off x="4400050" y="3921875"/>
            <a:ext cx="0" cy="167100"/>
          </a:xfrm>
          <a:prstGeom prst="straightConnector1">
            <a:avLst/>
          </a:prstGeom>
          <a:noFill/>
          <a:ln cap="flat" cmpd="sng" w="9525">
            <a:solidFill>
              <a:schemeClr val="dk2"/>
            </a:solidFill>
            <a:prstDash val="solid"/>
            <a:round/>
            <a:headEnd len="med" w="med" type="none"/>
            <a:tailEnd len="med" w="med" type="triangle"/>
          </a:ln>
        </p:spPr>
      </p:cxnSp>
      <p:cxnSp>
        <p:nvCxnSpPr>
          <p:cNvPr id="99" name="Google Shape;99;p15"/>
          <p:cNvCxnSpPr>
            <a:stCxn id="83" idx="2"/>
            <a:endCxn id="84" idx="0"/>
          </p:cNvCxnSpPr>
          <p:nvPr/>
        </p:nvCxnSpPr>
        <p:spPr>
          <a:xfrm>
            <a:off x="4400050" y="4324750"/>
            <a:ext cx="0" cy="245700"/>
          </a:xfrm>
          <a:prstGeom prst="straightConnector1">
            <a:avLst/>
          </a:prstGeom>
          <a:noFill/>
          <a:ln cap="flat" cmpd="sng" w="9525">
            <a:solidFill>
              <a:schemeClr val="dk2"/>
            </a:solidFill>
            <a:prstDash val="solid"/>
            <a:round/>
            <a:headEnd len="med" w="med" type="none"/>
            <a:tailEnd len="med" w="med" type="triangle"/>
          </a:ln>
        </p:spPr>
      </p:cxnSp>
      <p:sp>
        <p:nvSpPr>
          <p:cNvPr id="100" name="Google Shape;100;p15"/>
          <p:cNvSpPr/>
          <p:nvPr/>
        </p:nvSpPr>
        <p:spPr>
          <a:xfrm>
            <a:off x="93075" y="527126"/>
            <a:ext cx="3396739" cy="574099"/>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solidFill>
                  <a:srgbClr val="3C78D8"/>
                </a:solidFill>
                <a:latin typeface="Arial"/>
              </a:rPr>
              <a:t>SUMMARY</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pic>
        <p:nvPicPr>
          <p:cNvPr id="105" name="Google Shape;105;p16"/>
          <p:cNvPicPr preferRelativeResize="0"/>
          <p:nvPr/>
        </p:nvPicPr>
        <p:blipFill>
          <a:blip r:embed="rId4">
            <a:alphaModFix/>
          </a:blip>
          <a:stretch>
            <a:fillRect/>
          </a:stretch>
        </p:blipFill>
        <p:spPr>
          <a:xfrm>
            <a:off x="633625" y="822325"/>
            <a:ext cx="3124125" cy="1655425"/>
          </a:xfrm>
          <a:prstGeom prst="rect">
            <a:avLst/>
          </a:prstGeom>
          <a:noFill/>
          <a:ln>
            <a:noFill/>
          </a:ln>
        </p:spPr>
      </p:pic>
      <p:pic>
        <p:nvPicPr>
          <p:cNvPr id="106" name="Google Shape;106;p16"/>
          <p:cNvPicPr preferRelativeResize="0"/>
          <p:nvPr/>
        </p:nvPicPr>
        <p:blipFill>
          <a:blip r:embed="rId5">
            <a:alphaModFix/>
          </a:blip>
          <a:stretch>
            <a:fillRect/>
          </a:stretch>
        </p:blipFill>
        <p:spPr>
          <a:xfrm>
            <a:off x="4173575" y="927525"/>
            <a:ext cx="3869876" cy="1588500"/>
          </a:xfrm>
          <a:prstGeom prst="rect">
            <a:avLst/>
          </a:prstGeom>
          <a:noFill/>
          <a:ln>
            <a:noFill/>
          </a:ln>
        </p:spPr>
      </p:pic>
      <p:sp>
        <p:nvSpPr>
          <p:cNvPr id="107" name="Google Shape;107;p16"/>
          <p:cNvSpPr txBox="1"/>
          <p:nvPr/>
        </p:nvSpPr>
        <p:spPr>
          <a:xfrm>
            <a:off x="726825" y="2477750"/>
            <a:ext cx="2824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Figure 2: Top 15 languages with highest movie ratings</a:t>
            </a:r>
            <a:endParaRPr sz="800"/>
          </a:p>
        </p:txBody>
      </p:sp>
      <p:sp>
        <p:nvSpPr>
          <p:cNvPr id="108" name="Google Shape;108;p16"/>
          <p:cNvSpPr txBox="1"/>
          <p:nvPr/>
        </p:nvSpPr>
        <p:spPr>
          <a:xfrm>
            <a:off x="4565913" y="2539625"/>
            <a:ext cx="3085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chemeClr val="dk1"/>
                </a:solidFill>
              </a:rPr>
              <a:t>Figure 3: Top 15 countries that produces highest rated movies</a:t>
            </a:r>
            <a:endParaRPr/>
          </a:p>
        </p:txBody>
      </p:sp>
      <p:sp>
        <p:nvSpPr>
          <p:cNvPr id="109" name="Google Shape;109;p16"/>
          <p:cNvSpPr/>
          <p:nvPr/>
        </p:nvSpPr>
        <p:spPr>
          <a:xfrm>
            <a:off x="1047525" y="131875"/>
            <a:ext cx="6603602" cy="329000"/>
          </a:xfrm>
          <a:prstGeom prst="rect">
            <a:avLst/>
          </a:prstGeom>
        </p:spPr>
        <p:txBody>
          <a:bodyPr>
            <a:prstTxWarp prst="textPlain"/>
          </a:bodyPr>
          <a:lstStyle/>
          <a:p>
            <a:pPr lvl="0" algn="ctr"/>
            <a:r>
              <a:rPr b="1" i="0">
                <a:ln cap="flat" cmpd="sng" w="9525">
                  <a:solidFill>
                    <a:schemeClr val="lt1"/>
                  </a:solidFill>
                  <a:prstDash val="solid"/>
                  <a:round/>
                  <a:headEnd len="sm" w="sm" type="none"/>
                  <a:tailEnd len="sm" w="sm" type="none"/>
                </a:ln>
                <a:solidFill>
                  <a:srgbClr val="3C78D8"/>
                </a:solidFill>
                <a:latin typeface="Arial"/>
              </a:rPr>
              <a:t>EXPLORATORY DATA ANALYSIS</a:t>
            </a:r>
          </a:p>
        </p:txBody>
      </p:sp>
      <p:pic>
        <p:nvPicPr>
          <p:cNvPr id="110" name="Google Shape;110;p16"/>
          <p:cNvPicPr preferRelativeResize="0"/>
          <p:nvPr/>
        </p:nvPicPr>
        <p:blipFill>
          <a:blip r:embed="rId6">
            <a:alphaModFix/>
          </a:blip>
          <a:stretch>
            <a:fillRect/>
          </a:stretch>
        </p:blipFill>
        <p:spPr>
          <a:xfrm>
            <a:off x="633625" y="2718625"/>
            <a:ext cx="2920150" cy="2206425"/>
          </a:xfrm>
          <a:prstGeom prst="rect">
            <a:avLst/>
          </a:prstGeom>
          <a:noFill/>
          <a:ln>
            <a:noFill/>
          </a:ln>
        </p:spPr>
      </p:pic>
      <p:sp>
        <p:nvSpPr>
          <p:cNvPr id="111" name="Google Shape;111;p16"/>
          <p:cNvSpPr txBox="1"/>
          <p:nvPr/>
        </p:nvSpPr>
        <p:spPr>
          <a:xfrm>
            <a:off x="726825" y="4878975"/>
            <a:ext cx="2513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Figure 3: Genre vs Average Rating</a:t>
            </a:r>
            <a:endParaRPr sz="900"/>
          </a:p>
        </p:txBody>
      </p:sp>
      <p:pic>
        <p:nvPicPr>
          <p:cNvPr id="112" name="Google Shape;112;p16"/>
          <p:cNvPicPr preferRelativeResize="0"/>
          <p:nvPr/>
        </p:nvPicPr>
        <p:blipFill>
          <a:blip r:embed="rId7">
            <a:alphaModFix/>
          </a:blip>
          <a:stretch>
            <a:fillRect/>
          </a:stretch>
        </p:blipFill>
        <p:spPr>
          <a:xfrm>
            <a:off x="4173575" y="2871025"/>
            <a:ext cx="3869874" cy="2007949"/>
          </a:xfrm>
          <a:prstGeom prst="rect">
            <a:avLst/>
          </a:prstGeom>
          <a:noFill/>
          <a:ln>
            <a:noFill/>
          </a:ln>
        </p:spPr>
      </p:pic>
      <p:sp>
        <p:nvSpPr>
          <p:cNvPr id="113" name="Google Shape;113;p16"/>
          <p:cNvSpPr txBox="1"/>
          <p:nvPr/>
        </p:nvSpPr>
        <p:spPr>
          <a:xfrm>
            <a:off x="4628375" y="4926175"/>
            <a:ext cx="2513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Figure 4 Average Vote by Country</a:t>
            </a:r>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rPr>
              <a:t>1. </a:t>
            </a:r>
            <a:r>
              <a:rPr lang="en">
                <a:solidFill>
                  <a:srgbClr val="45818E"/>
                </a:solidFill>
              </a:rPr>
              <a:t>Support Vector Machine</a:t>
            </a:r>
            <a:endParaRPr>
              <a:solidFill>
                <a:srgbClr val="45818E"/>
              </a:solidFill>
            </a:endParaRPr>
          </a:p>
        </p:txBody>
      </p:sp>
      <p:sp>
        <p:nvSpPr>
          <p:cNvPr id="119" name="Google Shape;119;p17"/>
          <p:cNvSpPr txBox="1"/>
          <p:nvPr>
            <p:ph idx="1" type="body"/>
          </p:nvPr>
        </p:nvSpPr>
        <p:spPr>
          <a:xfrm>
            <a:off x="311700" y="13883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We divided our target into two groups: </a:t>
            </a:r>
            <a:endParaRPr sz="1500"/>
          </a:p>
          <a:p>
            <a:pPr indent="0" lvl="0" marL="0" rtl="0" algn="l">
              <a:spcBef>
                <a:spcPts val="1200"/>
              </a:spcBef>
              <a:spcAft>
                <a:spcPts val="0"/>
              </a:spcAft>
              <a:buNone/>
            </a:pPr>
            <a:r>
              <a:rPr lang="en" sz="1500"/>
              <a:t>I. Ratings above 7</a:t>
            </a:r>
            <a:endParaRPr sz="1500"/>
          </a:p>
          <a:p>
            <a:pPr indent="0" lvl="0" marL="0" rtl="0" algn="l">
              <a:spcBef>
                <a:spcPts val="1200"/>
              </a:spcBef>
              <a:spcAft>
                <a:spcPts val="0"/>
              </a:spcAft>
              <a:buNone/>
            </a:pPr>
            <a:r>
              <a:rPr lang="en" sz="1500"/>
              <a:t>II. Ratings below 7</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t/>
            </a:r>
            <a:endParaRPr/>
          </a:p>
        </p:txBody>
      </p:sp>
      <p:pic>
        <p:nvPicPr>
          <p:cNvPr id="120" name="Google Shape;120;p17"/>
          <p:cNvPicPr preferRelativeResize="0"/>
          <p:nvPr/>
        </p:nvPicPr>
        <p:blipFill>
          <a:blip r:embed="rId4">
            <a:alphaModFix/>
          </a:blip>
          <a:stretch>
            <a:fillRect/>
          </a:stretch>
        </p:blipFill>
        <p:spPr>
          <a:xfrm>
            <a:off x="311700" y="3025350"/>
            <a:ext cx="4160001" cy="1506300"/>
          </a:xfrm>
          <a:prstGeom prst="rect">
            <a:avLst/>
          </a:prstGeom>
          <a:noFill/>
          <a:ln>
            <a:noFill/>
          </a:ln>
        </p:spPr>
      </p:pic>
      <p:pic>
        <p:nvPicPr>
          <p:cNvPr id="121" name="Google Shape;121;p17"/>
          <p:cNvPicPr preferRelativeResize="0"/>
          <p:nvPr/>
        </p:nvPicPr>
        <p:blipFill>
          <a:blip r:embed="rId5">
            <a:alphaModFix/>
          </a:blip>
          <a:stretch>
            <a:fillRect/>
          </a:stretch>
        </p:blipFill>
        <p:spPr>
          <a:xfrm>
            <a:off x="4572000" y="3117163"/>
            <a:ext cx="4442800" cy="1322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rPr>
              <a:t>2. </a:t>
            </a:r>
            <a:r>
              <a:rPr lang="en">
                <a:solidFill>
                  <a:srgbClr val="45818E"/>
                </a:solidFill>
              </a:rPr>
              <a:t>Multiple Linear Regression</a:t>
            </a:r>
            <a:endParaRPr>
              <a:solidFill>
                <a:srgbClr val="45818E"/>
              </a:solidFill>
            </a:endParaRPr>
          </a:p>
        </p:txBody>
      </p:sp>
      <p:pic>
        <p:nvPicPr>
          <p:cNvPr id="127" name="Google Shape;127;p18"/>
          <p:cNvPicPr preferRelativeResize="0"/>
          <p:nvPr/>
        </p:nvPicPr>
        <p:blipFill>
          <a:blip r:embed="rId4">
            <a:alphaModFix/>
          </a:blip>
          <a:stretch>
            <a:fillRect/>
          </a:stretch>
        </p:blipFill>
        <p:spPr>
          <a:xfrm>
            <a:off x="141975" y="3536450"/>
            <a:ext cx="5818444" cy="752825"/>
          </a:xfrm>
          <a:prstGeom prst="rect">
            <a:avLst/>
          </a:prstGeom>
          <a:noFill/>
          <a:ln>
            <a:noFill/>
          </a:ln>
        </p:spPr>
      </p:pic>
      <p:sp>
        <p:nvSpPr>
          <p:cNvPr id="128" name="Google Shape;128;p18"/>
          <p:cNvSpPr txBox="1"/>
          <p:nvPr/>
        </p:nvSpPr>
        <p:spPr>
          <a:xfrm>
            <a:off x="213725" y="1125775"/>
            <a:ext cx="8520600" cy="2040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Char char="●"/>
            </a:pPr>
            <a:r>
              <a:rPr lang="en">
                <a:solidFill>
                  <a:schemeClr val="dk2"/>
                </a:solidFill>
              </a:rPr>
              <a:t>This is a regression that shows relationship between one dependent variable and two or more </a:t>
            </a:r>
            <a:r>
              <a:rPr lang="en">
                <a:solidFill>
                  <a:schemeClr val="dk2"/>
                </a:solidFill>
              </a:rPr>
              <a:t>independent</a:t>
            </a:r>
            <a:r>
              <a:rPr lang="en">
                <a:solidFill>
                  <a:schemeClr val="dk2"/>
                </a:solidFill>
              </a:rPr>
              <a:t> variables</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
                <a:solidFill>
                  <a:schemeClr val="dk2"/>
                </a:solidFill>
              </a:rPr>
              <a:t>Used to analyze consumer behaviors and purchase intentions</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
                <a:solidFill>
                  <a:schemeClr val="dk2"/>
                </a:solidFill>
              </a:rPr>
              <a:t>The reason for the low score would be due to insufficient data relating to the average rating variable and relevance to the problem although the score has increased from previous linear regression model by 20% more</a:t>
            </a:r>
            <a:r>
              <a:rPr lang="en" sz="1200">
                <a:solidFill>
                  <a:schemeClr val="dk2"/>
                </a:solidFill>
              </a:rPr>
              <a:t>.</a:t>
            </a:r>
            <a:endParaRPr sz="456">
              <a:solidFill>
                <a:schemeClr val="accent2"/>
              </a:solidFill>
              <a:highlight>
                <a:srgbClr val="D9EAD3"/>
              </a:highlight>
              <a:latin typeface="Courier New"/>
              <a:ea typeface="Courier New"/>
              <a:cs typeface="Courier New"/>
              <a:sym typeface="Courier New"/>
            </a:endParaRPr>
          </a:p>
          <a:p>
            <a:pPr indent="0" lvl="0" marL="0" rtl="0" algn="l">
              <a:spcBef>
                <a:spcPts val="1200"/>
              </a:spcBef>
              <a:spcAft>
                <a:spcPts val="0"/>
              </a:spcAft>
              <a:buNone/>
            </a:pPr>
            <a:r>
              <a:t/>
            </a:r>
            <a:endParaRPr/>
          </a:p>
        </p:txBody>
      </p:sp>
      <p:pic>
        <p:nvPicPr>
          <p:cNvPr id="129" name="Google Shape;129;p18"/>
          <p:cNvPicPr preferRelativeResize="0"/>
          <p:nvPr/>
        </p:nvPicPr>
        <p:blipFill>
          <a:blip r:embed="rId5">
            <a:alphaModFix/>
          </a:blip>
          <a:stretch>
            <a:fillRect/>
          </a:stretch>
        </p:blipFill>
        <p:spPr>
          <a:xfrm>
            <a:off x="6123225" y="2571750"/>
            <a:ext cx="3020775" cy="2619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rPr>
              <a:t>3 . Deep Learning</a:t>
            </a:r>
            <a:endParaRPr>
              <a:solidFill>
                <a:srgbClr val="45818E"/>
              </a:solidFill>
            </a:endParaRPr>
          </a:p>
        </p:txBody>
      </p:sp>
      <p:sp>
        <p:nvSpPr>
          <p:cNvPr id="135" name="Google Shape;13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This is an advanced form of machine learning that recognizes patterns and features in input data and provides a clear quantitative output.</a:t>
            </a:r>
            <a:endParaRPr sz="1500">
              <a:solidFill>
                <a:srgbClr val="2B2B2B"/>
              </a:solidFill>
              <a:latin typeface="Roboto"/>
              <a:ea typeface="Roboto"/>
              <a:cs typeface="Roboto"/>
              <a:sym typeface="Roboto"/>
            </a:endParaRPr>
          </a:p>
          <a:p>
            <a:pPr indent="-323850" lvl="0" marL="457200" rtl="0" algn="l">
              <a:lnSpc>
                <a:spcPct val="150000"/>
              </a:lnSpc>
              <a:spcBef>
                <a:spcPts val="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Used in classification algorithms and regression </a:t>
            </a:r>
            <a:endParaRPr sz="1500">
              <a:solidFill>
                <a:srgbClr val="2B2B2B"/>
              </a:solidFill>
              <a:latin typeface="Roboto"/>
              <a:ea typeface="Roboto"/>
              <a:cs typeface="Roboto"/>
              <a:sym typeface="Roboto"/>
            </a:endParaRPr>
          </a:p>
          <a:p>
            <a:pPr indent="-323850" lvl="0" marL="457200" rtl="0" algn="l">
              <a:lnSpc>
                <a:spcPct val="150000"/>
              </a:lnSpc>
              <a:spcBef>
                <a:spcPts val="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Detects complex non-linear relationships </a:t>
            </a:r>
            <a:endParaRPr sz="1500">
              <a:solidFill>
                <a:srgbClr val="2B2B2B"/>
              </a:solidFill>
              <a:latin typeface="Roboto"/>
              <a:ea typeface="Roboto"/>
              <a:cs typeface="Roboto"/>
              <a:sym typeface="Roboto"/>
            </a:endParaRPr>
          </a:p>
          <a:p>
            <a:pPr indent="-323850" lvl="0" marL="457200" rtl="0" algn="l">
              <a:lnSpc>
                <a:spcPct val="150000"/>
              </a:lnSpc>
              <a:spcBef>
                <a:spcPts val="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Scalable and effective </a:t>
            </a:r>
            <a:endParaRPr sz="1500">
              <a:solidFill>
                <a:srgbClr val="2B2B2B"/>
              </a:solidFill>
              <a:latin typeface="Roboto"/>
              <a:ea typeface="Roboto"/>
              <a:cs typeface="Roboto"/>
              <a:sym typeface="Roboto"/>
            </a:endParaRPr>
          </a:p>
          <a:p>
            <a:pPr indent="0" lvl="0" marL="0" rtl="0" algn="l">
              <a:spcBef>
                <a:spcPts val="140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0"/>
          <p:cNvSpPr txBox="1"/>
          <p:nvPr>
            <p:ph type="title"/>
          </p:nvPr>
        </p:nvSpPr>
        <p:spPr>
          <a:xfrm>
            <a:off x="429725" y="20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rPr>
              <a:t>5. </a:t>
            </a:r>
            <a:r>
              <a:rPr lang="en">
                <a:solidFill>
                  <a:srgbClr val="45818E"/>
                </a:solidFill>
              </a:rPr>
              <a:t>Deep Learning cont.</a:t>
            </a:r>
            <a:endParaRPr>
              <a:solidFill>
                <a:srgbClr val="45818E"/>
              </a:solidFill>
            </a:endParaRPr>
          </a:p>
          <a:p>
            <a:pPr indent="0" lvl="0" marL="0" rtl="0" algn="l">
              <a:spcBef>
                <a:spcPts val="0"/>
              </a:spcBef>
              <a:spcAft>
                <a:spcPts val="0"/>
              </a:spcAft>
              <a:buNone/>
            </a:pPr>
            <a:r>
              <a:t/>
            </a:r>
            <a:endParaRPr/>
          </a:p>
        </p:txBody>
      </p:sp>
      <p:sp>
        <p:nvSpPr>
          <p:cNvPr id="141" name="Google Shape;141;p20"/>
          <p:cNvSpPr txBox="1"/>
          <p:nvPr>
            <p:ph idx="1" type="body"/>
          </p:nvPr>
        </p:nvSpPr>
        <p:spPr>
          <a:xfrm>
            <a:off x="311700" y="842550"/>
            <a:ext cx="8520600" cy="372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200">
              <a:solidFill>
                <a:srgbClr val="525252"/>
              </a:solidFill>
              <a:highlight>
                <a:srgbClr val="D9EAD3"/>
              </a:highlight>
            </a:endParaRPr>
          </a:p>
          <a:p>
            <a:pPr indent="0" lvl="0" marL="0" rtl="0" algn="l">
              <a:spcBef>
                <a:spcPts val="1200"/>
              </a:spcBef>
              <a:spcAft>
                <a:spcPts val="1200"/>
              </a:spcAft>
              <a:buNone/>
            </a:pPr>
            <a:r>
              <a:t/>
            </a:r>
            <a:endParaRPr sz="1200">
              <a:solidFill>
                <a:srgbClr val="525252"/>
              </a:solidFill>
              <a:highlight>
                <a:srgbClr val="D9EAD3"/>
              </a:highlight>
            </a:endParaRPr>
          </a:p>
        </p:txBody>
      </p:sp>
      <p:pic>
        <p:nvPicPr>
          <p:cNvPr id="142" name="Google Shape;142;p20"/>
          <p:cNvPicPr preferRelativeResize="0"/>
          <p:nvPr/>
        </p:nvPicPr>
        <p:blipFill>
          <a:blip r:embed="rId4">
            <a:alphaModFix/>
          </a:blip>
          <a:stretch>
            <a:fillRect/>
          </a:stretch>
        </p:blipFill>
        <p:spPr>
          <a:xfrm>
            <a:off x="573400" y="842550"/>
            <a:ext cx="3998600" cy="2006525"/>
          </a:xfrm>
          <a:prstGeom prst="rect">
            <a:avLst/>
          </a:prstGeom>
          <a:noFill/>
          <a:ln>
            <a:noFill/>
          </a:ln>
        </p:spPr>
      </p:pic>
      <p:pic>
        <p:nvPicPr>
          <p:cNvPr id="143" name="Google Shape;143;p20"/>
          <p:cNvPicPr preferRelativeResize="0"/>
          <p:nvPr/>
        </p:nvPicPr>
        <p:blipFill>
          <a:blip r:embed="rId5">
            <a:alphaModFix/>
          </a:blip>
          <a:stretch>
            <a:fillRect/>
          </a:stretch>
        </p:blipFill>
        <p:spPr>
          <a:xfrm>
            <a:off x="4739425" y="842550"/>
            <a:ext cx="3755400" cy="2006525"/>
          </a:xfrm>
          <a:prstGeom prst="rect">
            <a:avLst/>
          </a:prstGeom>
          <a:noFill/>
          <a:ln>
            <a:noFill/>
          </a:ln>
        </p:spPr>
      </p:pic>
      <p:pic>
        <p:nvPicPr>
          <p:cNvPr id="144" name="Google Shape;144;p20"/>
          <p:cNvPicPr preferRelativeResize="0"/>
          <p:nvPr/>
        </p:nvPicPr>
        <p:blipFill>
          <a:blip r:embed="rId6">
            <a:alphaModFix/>
          </a:blip>
          <a:stretch>
            <a:fillRect/>
          </a:stretch>
        </p:blipFill>
        <p:spPr>
          <a:xfrm>
            <a:off x="573400" y="2927650"/>
            <a:ext cx="3998601" cy="1572250"/>
          </a:xfrm>
          <a:prstGeom prst="rect">
            <a:avLst/>
          </a:prstGeom>
          <a:noFill/>
          <a:ln>
            <a:noFill/>
          </a:ln>
        </p:spPr>
      </p:pic>
      <p:pic>
        <p:nvPicPr>
          <p:cNvPr id="145" name="Google Shape;145;p20"/>
          <p:cNvPicPr preferRelativeResize="0"/>
          <p:nvPr/>
        </p:nvPicPr>
        <p:blipFill>
          <a:blip r:embed="rId7">
            <a:alphaModFix/>
          </a:blip>
          <a:stretch>
            <a:fillRect/>
          </a:stretch>
        </p:blipFill>
        <p:spPr>
          <a:xfrm>
            <a:off x="4739425" y="2927650"/>
            <a:ext cx="3755400" cy="1611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rPr>
              <a:t>4. </a:t>
            </a:r>
            <a:r>
              <a:rPr lang="en">
                <a:solidFill>
                  <a:srgbClr val="45818E"/>
                </a:solidFill>
              </a:rPr>
              <a:t>Gradient Boosting</a:t>
            </a:r>
            <a:endParaRPr>
              <a:solidFill>
                <a:srgbClr val="45818E"/>
              </a:solidFill>
            </a:endParaRPr>
          </a:p>
        </p:txBody>
      </p:sp>
      <p:sp>
        <p:nvSpPr>
          <p:cNvPr id="151" name="Google Shape;15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t/>
            </a:r>
            <a:endParaRPr sz="550">
              <a:solidFill>
                <a:srgbClr val="555555"/>
              </a:solidFill>
              <a:highlight>
                <a:srgbClr val="FFFFFF"/>
              </a:highlight>
            </a:endParaRPr>
          </a:p>
          <a:p>
            <a:pPr indent="0" lvl="0" marL="0" rtl="0" algn="l">
              <a:spcBef>
                <a:spcPts val="140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1200"/>
              </a:spcAft>
              <a:buNone/>
            </a:pPr>
            <a:r>
              <a:t/>
            </a:r>
            <a:endParaRPr/>
          </a:p>
        </p:txBody>
      </p:sp>
      <p:pic>
        <p:nvPicPr>
          <p:cNvPr id="152" name="Google Shape;152;p21"/>
          <p:cNvPicPr preferRelativeResize="0"/>
          <p:nvPr/>
        </p:nvPicPr>
        <p:blipFill>
          <a:blip r:embed="rId4">
            <a:alphaModFix amt="67000"/>
          </a:blip>
          <a:stretch>
            <a:fillRect/>
          </a:stretch>
        </p:blipFill>
        <p:spPr>
          <a:xfrm>
            <a:off x="5644640" y="45225"/>
            <a:ext cx="2907535" cy="2488700"/>
          </a:xfrm>
          <a:prstGeom prst="rect">
            <a:avLst/>
          </a:prstGeom>
          <a:noFill/>
          <a:ln>
            <a:noFill/>
          </a:ln>
        </p:spPr>
      </p:pic>
      <p:sp>
        <p:nvSpPr>
          <p:cNvPr id="153" name="Google Shape;153;p21"/>
          <p:cNvSpPr txBox="1"/>
          <p:nvPr/>
        </p:nvSpPr>
        <p:spPr>
          <a:xfrm>
            <a:off x="378200" y="1660075"/>
            <a:ext cx="4152600" cy="2031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Gradient Boosting is a machine learning method that is attractive because of its prediction </a:t>
            </a:r>
            <a:r>
              <a:rPr lang="en" sz="1200"/>
              <a:t>speed and accuracy.</a:t>
            </a:r>
            <a:endParaRPr sz="1200"/>
          </a:p>
          <a:p>
            <a:pPr indent="-304800" lvl="0" marL="457200" rtl="0" algn="l">
              <a:spcBef>
                <a:spcPts val="0"/>
              </a:spcBef>
              <a:spcAft>
                <a:spcPts val="0"/>
              </a:spcAft>
              <a:buSzPts val="1200"/>
              <a:buChar char="●"/>
            </a:pPr>
            <a:r>
              <a:rPr lang="en" sz="1200"/>
              <a:t>It relies on the intuition that the best possible next model, combined with the previous model, reduces prediction error.</a:t>
            </a:r>
            <a:endParaRPr sz="1200"/>
          </a:p>
          <a:p>
            <a:pPr indent="-304800" lvl="0" marL="457200" rtl="0" algn="l">
              <a:spcBef>
                <a:spcPts val="0"/>
              </a:spcBef>
              <a:spcAft>
                <a:spcPts val="0"/>
              </a:spcAft>
              <a:buSzPts val="1200"/>
              <a:buChar char="●"/>
            </a:pPr>
            <a:r>
              <a:rPr lang="en" sz="1200"/>
              <a:t>The model accuracy can be determined by the coefficient of determination the R-squared value or mean squared error(MSE). My prediction model has a mse = 0.9478.</a:t>
            </a:r>
            <a:endParaRPr sz="1200"/>
          </a:p>
        </p:txBody>
      </p:sp>
      <p:pic>
        <p:nvPicPr>
          <p:cNvPr id="154" name="Google Shape;154;p21"/>
          <p:cNvPicPr preferRelativeResize="0"/>
          <p:nvPr/>
        </p:nvPicPr>
        <p:blipFill>
          <a:blip r:embed="rId5">
            <a:alphaModFix amt="68000"/>
          </a:blip>
          <a:stretch>
            <a:fillRect/>
          </a:stretch>
        </p:blipFill>
        <p:spPr>
          <a:xfrm>
            <a:off x="311700" y="4909025"/>
            <a:ext cx="7101299" cy="195525"/>
          </a:xfrm>
          <a:prstGeom prst="rect">
            <a:avLst/>
          </a:prstGeom>
          <a:noFill/>
          <a:ln>
            <a:noFill/>
          </a:ln>
        </p:spPr>
      </p:pic>
      <p:pic>
        <p:nvPicPr>
          <p:cNvPr id="155" name="Google Shape;155;p21"/>
          <p:cNvPicPr preferRelativeResize="0"/>
          <p:nvPr/>
        </p:nvPicPr>
        <p:blipFill>
          <a:blip r:embed="rId6">
            <a:alphaModFix amt="44000"/>
          </a:blip>
          <a:stretch>
            <a:fillRect/>
          </a:stretch>
        </p:blipFill>
        <p:spPr>
          <a:xfrm>
            <a:off x="5644650" y="2571750"/>
            <a:ext cx="3026674" cy="22388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